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s Delgado" userId="419ae2997639237a" providerId="Windows Live" clId="Web-{68CA49E7-9EA0-44B1-6907-55746C5AEA58}"/>
    <pc:docChg chg="modSld">
      <pc:chgData name="Lucas Delgado" userId="419ae2997639237a" providerId="Windows Live" clId="Web-{68CA49E7-9EA0-44B1-6907-55746C5AEA58}" dt="2025-02-13T17:54:53.936" v="3"/>
      <pc:docMkLst>
        <pc:docMk/>
      </pc:docMkLst>
      <pc:sldChg chg="modSp">
        <pc:chgData name="Lucas Delgado" userId="419ae2997639237a" providerId="Windows Live" clId="Web-{68CA49E7-9EA0-44B1-6907-55746C5AEA58}" dt="2025-02-13T17:54:53.936" v="3"/>
        <pc:sldMkLst>
          <pc:docMk/>
          <pc:sldMk cId="3518327750" sldId="268"/>
        </pc:sldMkLst>
        <pc:picChg chg="mod modCrop">
          <ac:chgData name="Lucas Delgado" userId="419ae2997639237a" providerId="Windows Live" clId="Web-{68CA49E7-9EA0-44B1-6907-55746C5AEA58}" dt="2025-02-13T17:54:53.936" v="3"/>
          <ac:picMkLst>
            <pc:docMk/>
            <pc:sldMk cId="3518327750" sldId="268"/>
            <ac:picMk id="5" creationId="{0092A70C-5CEF-31BF-80E4-D04434B4601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097261-897A-581C-751D-6371CAD3EB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b="1" dirty="0">
                <a:solidFill>
                  <a:schemeClr val="bg1"/>
                </a:solidFill>
              </a:rPr>
              <a:t>SQL </a:t>
            </a:r>
            <a:r>
              <a:rPr lang="es-ES" b="1" dirty="0" err="1">
                <a:solidFill>
                  <a:schemeClr val="bg1"/>
                </a:solidFill>
              </a:rPr>
              <a:t>JOins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25D50C-9CA7-BB05-C2CA-EDB8389613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b="1" dirty="0">
                <a:solidFill>
                  <a:schemeClr val="bg1"/>
                </a:solidFill>
              </a:rPr>
              <a:t>Condiciones de </a:t>
            </a:r>
            <a:r>
              <a:rPr lang="es-ES" b="1" dirty="0" err="1">
                <a:solidFill>
                  <a:schemeClr val="bg1"/>
                </a:solidFill>
              </a:rPr>
              <a:t>join</a:t>
            </a:r>
            <a:r>
              <a:rPr lang="es-ES" b="1" dirty="0">
                <a:solidFill>
                  <a:schemeClr val="bg1"/>
                </a:solidFill>
              </a:rPr>
              <a:t> sobre tablas en </a:t>
            </a:r>
            <a:r>
              <a:rPr lang="es-ES" b="1" dirty="0" err="1">
                <a:solidFill>
                  <a:schemeClr val="bg1"/>
                </a:solidFill>
              </a:rPr>
              <a:t>sql</a:t>
            </a:r>
            <a:endParaRPr lang="es-E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825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DCA6E8-3441-A818-4B64-CBB5AC58C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Left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jojin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8FC175-3D35-A962-FD20-EAA9DFD30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7587" y="1658143"/>
            <a:ext cx="9905999" cy="3541714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b="1" dirty="0" err="1">
                <a:solidFill>
                  <a:srgbClr val="FF0000"/>
                </a:solidFill>
              </a:rPr>
              <a:t>Select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descripcion</a:t>
            </a:r>
            <a:r>
              <a:rPr lang="es-ES" sz="2400" b="1" dirty="0">
                <a:solidFill>
                  <a:srgbClr val="FF0000"/>
                </a:solidFill>
              </a:rPr>
              <a:t>, existencias, </a:t>
            </a:r>
            <a:r>
              <a:rPr lang="es-ES" sz="2400" b="1" dirty="0" err="1">
                <a:solidFill>
                  <a:srgbClr val="FF0000"/>
                </a:solidFill>
              </a:rPr>
              <a:t>id_producto</a:t>
            </a:r>
            <a:r>
              <a:rPr lang="es-ES" sz="2400" b="1" dirty="0">
                <a:solidFill>
                  <a:srgbClr val="FF0000"/>
                </a:solidFill>
              </a:rPr>
              <a:t>, producto, </a:t>
            </a:r>
            <a:r>
              <a:rPr lang="es-ES" sz="2400" b="1" dirty="0" err="1">
                <a:solidFill>
                  <a:srgbClr val="FF0000"/>
                </a:solidFill>
              </a:rPr>
              <a:t>cant</a:t>
            </a:r>
            <a:r>
              <a:rPr lang="es-ES" sz="2400" b="1" dirty="0">
                <a:solidFill>
                  <a:srgbClr val="FF0000"/>
                </a:solidFill>
              </a:rPr>
              <a:t>, </a:t>
            </a:r>
            <a:r>
              <a:rPr lang="es-ES" sz="2400" b="1" dirty="0" err="1">
                <a:solidFill>
                  <a:srgbClr val="FF0000"/>
                </a:solidFill>
              </a:rPr>
              <a:t>clie</a:t>
            </a:r>
            <a:r>
              <a:rPr lang="es-ES" sz="2400" b="1" dirty="0">
                <a:solidFill>
                  <a:srgbClr val="FF0000"/>
                </a:solidFill>
              </a:rPr>
              <a:t>, </a:t>
            </a:r>
            <a:r>
              <a:rPr lang="es-ES" sz="2400" b="1" dirty="0" err="1">
                <a:solidFill>
                  <a:srgbClr val="FF0000"/>
                </a:solidFill>
              </a:rPr>
              <a:t>fecha_pedido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from</a:t>
            </a:r>
            <a:r>
              <a:rPr lang="es-ES" sz="2400" b="1" dirty="0">
                <a:solidFill>
                  <a:srgbClr val="FF0000"/>
                </a:solidFill>
              </a:rPr>
              <a:t> productos </a:t>
            </a:r>
            <a:r>
              <a:rPr lang="es-ES" sz="2400" b="1" dirty="0" err="1">
                <a:solidFill>
                  <a:srgbClr val="7030A0"/>
                </a:solidFill>
              </a:rPr>
              <a:t>left</a:t>
            </a:r>
            <a:r>
              <a:rPr lang="es-ES" sz="24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ES" sz="2400" b="1" dirty="0" err="1">
                <a:solidFill>
                  <a:schemeClr val="accent4">
                    <a:lumMod val="75000"/>
                  </a:schemeClr>
                </a:solidFill>
              </a:rPr>
              <a:t>join</a:t>
            </a:r>
            <a:r>
              <a:rPr lang="es-ES" sz="2400" b="1" dirty="0">
                <a:solidFill>
                  <a:srgbClr val="FF0000"/>
                </a:solidFill>
              </a:rPr>
              <a:t> pedidos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b="1" dirty="0" err="1">
                <a:solidFill>
                  <a:srgbClr val="FFFF00"/>
                </a:solidFill>
              </a:rPr>
              <a:t>on</a:t>
            </a:r>
            <a:r>
              <a:rPr lang="es-ES" sz="2400" b="1" dirty="0">
                <a:solidFill>
                  <a:srgbClr val="FFFF00"/>
                </a:solidFill>
              </a:rPr>
              <a:t> </a:t>
            </a:r>
            <a:r>
              <a:rPr lang="es-ES" sz="2400" b="1" dirty="0" err="1">
                <a:solidFill>
                  <a:srgbClr val="FFFF00"/>
                </a:solidFill>
              </a:rPr>
              <a:t>productos.id_producto</a:t>
            </a:r>
            <a:r>
              <a:rPr lang="es-ES" sz="2400" b="1" dirty="0">
                <a:solidFill>
                  <a:srgbClr val="FFFF00"/>
                </a:solidFill>
              </a:rPr>
              <a:t>=</a:t>
            </a:r>
            <a:r>
              <a:rPr lang="es-ES" sz="2400" b="1" dirty="0" err="1">
                <a:solidFill>
                  <a:srgbClr val="FFFF00"/>
                </a:solidFill>
              </a:rPr>
              <a:t>pedidos.producto</a:t>
            </a:r>
            <a:endParaRPr lang="es-ES" sz="2400" b="1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B2D1B7E-2F6A-02EB-C464-9FCF34BAF4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71" t="34027" r="15160" b="15555"/>
          <a:stretch/>
        </p:blipFill>
        <p:spPr>
          <a:xfrm>
            <a:off x="1847850" y="3032124"/>
            <a:ext cx="6810375" cy="3457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35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40627F-CFDC-3F90-14C5-4FB116EF4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Sql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joins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4BA0BA-AB23-1CB0-8F43-EACEA17F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47584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es-ES" b="1" dirty="0">
                <a:solidFill>
                  <a:schemeClr val="bg1"/>
                </a:solidFill>
              </a:rPr>
              <a:t>Compliquemos las cosas aquí también. Queremos aquellos productos que nunca han sido pedidos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F8A1A4C-FF97-50E3-7F24-C29D21E5D28F}"/>
              </a:ext>
            </a:extLst>
          </p:cNvPr>
          <p:cNvSpPr txBox="1"/>
          <p:nvPr/>
        </p:nvSpPr>
        <p:spPr>
          <a:xfrm>
            <a:off x="2968709" y="3503035"/>
            <a:ext cx="2619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Lo que ya sabemos hacer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C797065-3715-B02A-0045-F7AA23009B18}"/>
              </a:ext>
            </a:extLst>
          </p:cNvPr>
          <p:cNvSpPr txBox="1"/>
          <p:nvPr/>
        </p:nvSpPr>
        <p:spPr>
          <a:xfrm flipH="1">
            <a:off x="7415634" y="3528910"/>
            <a:ext cx="288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Lo que queremos conseguir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4647116A-4293-70CC-3481-FA0341E7B47B}"/>
              </a:ext>
            </a:extLst>
          </p:cNvPr>
          <p:cNvGrpSpPr/>
          <p:nvPr/>
        </p:nvGrpSpPr>
        <p:grpSpPr>
          <a:xfrm>
            <a:off x="1428750" y="3960472"/>
            <a:ext cx="2850202" cy="1931813"/>
            <a:chOff x="1428750" y="3960472"/>
            <a:chExt cx="2850202" cy="1931813"/>
          </a:xfrm>
        </p:grpSpPr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785A0769-C083-96C8-0F10-F49C15D83D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4297" t="32801" r="43750" b="52639"/>
            <a:stretch/>
          </p:blipFill>
          <p:spPr>
            <a:xfrm>
              <a:off x="1459551" y="3960472"/>
              <a:ext cx="2819401" cy="1931813"/>
            </a:xfrm>
            <a:prstGeom prst="rect">
              <a:avLst/>
            </a:prstGeom>
          </p:spPr>
        </p:pic>
        <p:sp>
          <p:nvSpPr>
            <p:cNvPr id="17" name="CuadroTexto 16">
              <a:extLst>
                <a:ext uri="{FF2B5EF4-FFF2-40B4-BE49-F238E27FC236}">
                  <a16:creationId xmlns:a16="http://schemas.microsoft.com/office/drawing/2014/main" id="{6AD97921-A498-BA71-CABE-19EB9A17919E}"/>
                </a:ext>
              </a:extLst>
            </p:cNvPr>
            <p:cNvSpPr txBox="1"/>
            <p:nvPr/>
          </p:nvSpPr>
          <p:spPr>
            <a:xfrm>
              <a:off x="1428750" y="4316229"/>
              <a:ext cx="11160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>
                  <a:solidFill>
                    <a:schemeClr val="bg1"/>
                  </a:solidFill>
                </a:rPr>
                <a:t>productos</a:t>
              </a:r>
            </a:p>
          </p:txBody>
        </p:sp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010CCA6A-84B7-67B2-9DDB-2398605C4303}"/>
                </a:ext>
              </a:extLst>
            </p:cNvPr>
            <p:cNvSpPr txBox="1"/>
            <p:nvPr/>
          </p:nvSpPr>
          <p:spPr>
            <a:xfrm>
              <a:off x="3132027" y="4293156"/>
              <a:ext cx="9396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>
                  <a:solidFill>
                    <a:schemeClr val="bg1"/>
                  </a:solidFill>
                </a:rPr>
                <a:t>pedidos</a:t>
              </a:r>
            </a:p>
          </p:txBody>
        </p:sp>
      </p:grpSp>
      <p:pic>
        <p:nvPicPr>
          <p:cNvPr id="19" name="Imagen 18">
            <a:extLst>
              <a:ext uri="{FF2B5EF4-FFF2-40B4-BE49-F238E27FC236}">
                <a16:creationId xmlns:a16="http://schemas.microsoft.com/office/drawing/2014/main" id="{A86019AC-AC2C-3B6B-6FBE-0D11E5E047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41" t="20458" r="59375" b="64861"/>
          <a:stretch/>
        </p:blipFill>
        <p:spPr>
          <a:xfrm>
            <a:off x="4658974" y="4006170"/>
            <a:ext cx="2575232" cy="1850734"/>
          </a:xfrm>
          <a:prstGeom prst="rect">
            <a:avLst/>
          </a:prstGeom>
        </p:spPr>
      </p:pic>
      <p:grpSp>
        <p:nvGrpSpPr>
          <p:cNvPr id="20" name="Grupo 19">
            <a:extLst>
              <a:ext uri="{FF2B5EF4-FFF2-40B4-BE49-F238E27FC236}">
                <a16:creationId xmlns:a16="http://schemas.microsoft.com/office/drawing/2014/main" id="{C8FDB0D8-E2A4-1583-3260-B1F539298C3E}"/>
              </a:ext>
            </a:extLst>
          </p:cNvPr>
          <p:cNvGrpSpPr/>
          <p:nvPr/>
        </p:nvGrpSpPr>
        <p:grpSpPr>
          <a:xfrm>
            <a:off x="4597091" y="4204117"/>
            <a:ext cx="2466628" cy="381808"/>
            <a:chOff x="7149793" y="4196382"/>
            <a:chExt cx="2466628" cy="381808"/>
          </a:xfrm>
        </p:grpSpPr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A7D0568F-F25A-F15D-294C-7D08FA2C9B15}"/>
                </a:ext>
              </a:extLst>
            </p:cNvPr>
            <p:cNvSpPr txBox="1"/>
            <p:nvPr/>
          </p:nvSpPr>
          <p:spPr>
            <a:xfrm>
              <a:off x="7149793" y="4196382"/>
              <a:ext cx="11160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>
                  <a:solidFill>
                    <a:schemeClr val="bg1"/>
                  </a:solidFill>
                </a:rPr>
                <a:t>productos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1196FC26-6568-FD2C-C08C-8C9BC7E269D4}"/>
                </a:ext>
              </a:extLst>
            </p:cNvPr>
            <p:cNvSpPr txBox="1"/>
            <p:nvPr/>
          </p:nvSpPr>
          <p:spPr>
            <a:xfrm>
              <a:off x="8676740" y="4208858"/>
              <a:ext cx="9396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>
                  <a:solidFill>
                    <a:schemeClr val="bg1"/>
                  </a:solidFill>
                </a:rPr>
                <a:t>pedidos</a:t>
              </a:r>
            </a:p>
          </p:txBody>
        </p:sp>
      </p:grpSp>
      <p:pic>
        <p:nvPicPr>
          <p:cNvPr id="24" name="Imagen 23">
            <a:extLst>
              <a:ext uri="{FF2B5EF4-FFF2-40B4-BE49-F238E27FC236}">
                <a16:creationId xmlns:a16="http://schemas.microsoft.com/office/drawing/2014/main" id="{524DCBDE-483D-6689-7FBB-E84243D4C2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19" t="41111" r="59297" b="44574"/>
          <a:stretch/>
        </p:blipFill>
        <p:spPr>
          <a:xfrm>
            <a:off x="7828695" y="4010030"/>
            <a:ext cx="2634071" cy="1846874"/>
          </a:xfrm>
          <a:prstGeom prst="rect">
            <a:avLst/>
          </a:prstGeom>
        </p:spPr>
      </p:pic>
      <p:grpSp>
        <p:nvGrpSpPr>
          <p:cNvPr id="25" name="Grupo 24">
            <a:extLst>
              <a:ext uri="{FF2B5EF4-FFF2-40B4-BE49-F238E27FC236}">
                <a16:creationId xmlns:a16="http://schemas.microsoft.com/office/drawing/2014/main" id="{B1FA6761-5C44-B72B-3A82-58BCFC1B141E}"/>
              </a:ext>
            </a:extLst>
          </p:cNvPr>
          <p:cNvGrpSpPr/>
          <p:nvPr/>
        </p:nvGrpSpPr>
        <p:grpSpPr>
          <a:xfrm>
            <a:off x="7828694" y="4286918"/>
            <a:ext cx="2466628" cy="381808"/>
            <a:chOff x="7149793" y="4196382"/>
            <a:chExt cx="2466628" cy="381808"/>
          </a:xfrm>
        </p:grpSpPr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336EE429-8B16-A9C0-196C-45F2A7E0F41E}"/>
                </a:ext>
              </a:extLst>
            </p:cNvPr>
            <p:cNvSpPr txBox="1"/>
            <p:nvPr/>
          </p:nvSpPr>
          <p:spPr>
            <a:xfrm>
              <a:off x="7149793" y="4196382"/>
              <a:ext cx="11160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>
                  <a:solidFill>
                    <a:schemeClr val="bg1"/>
                  </a:solidFill>
                </a:rPr>
                <a:t>productos</a:t>
              </a:r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9237D1E3-3E6F-6A2C-6D63-55E101697FB2}"/>
                </a:ext>
              </a:extLst>
            </p:cNvPr>
            <p:cNvSpPr txBox="1"/>
            <p:nvPr/>
          </p:nvSpPr>
          <p:spPr>
            <a:xfrm>
              <a:off x="8676740" y="4208858"/>
              <a:ext cx="9396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>
                  <a:solidFill>
                    <a:schemeClr val="bg1"/>
                  </a:solidFill>
                </a:rPr>
                <a:t>pedidos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1570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DCA6E8-3441-A818-4B64-CBB5AC58C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Left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jojin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8FC175-3D35-A962-FD20-EAA9DFD30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7587" y="1658143"/>
            <a:ext cx="9905999" cy="3541714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b="1" dirty="0" err="1">
                <a:solidFill>
                  <a:srgbClr val="FF0000"/>
                </a:solidFill>
              </a:rPr>
              <a:t>Select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descripcion</a:t>
            </a:r>
            <a:r>
              <a:rPr lang="es-ES" sz="2400" b="1" dirty="0">
                <a:solidFill>
                  <a:srgbClr val="FF0000"/>
                </a:solidFill>
              </a:rPr>
              <a:t>, existencias, </a:t>
            </a:r>
            <a:r>
              <a:rPr lang="es-ES" sz="2400" b="1" dirty="0" err="1">
                <a:solidFill>
                  <a:srgbClr val="FF0000"/>
                </a:solidFill>
              </a:rPr>
              <a:t>id_producto</a:t>
            </a:r>
            <a:r>
              <a:rPr lang="es-ES" sz="2400" b="1" dirty="0">
                <a:solidFill>
                  <a:srgbClr val="FF0000"/>
                </a:solidFill>
              </a:rPr>
              <a:t>, producto, </a:t>
            </a:r>
            <a:r>
              <a:rPr lang="es-ES" sz="2400" b="1" dirty="0" err="1">
                <a:solidFill>
                  <a:srgbClr val="FF0000"/>
                </a:solidFill>
              </a:rPr>
              <a:t>cant</a:t>
            </a:r>
            <a:r>
              <a:rPr lang="es-ES" sz="2400" b="1" dirty="0">
                <a:solidFill>
                  <a:srgbClr val="FF0000"/>
                </a:solidFill>
              </a:rPr>
              <a:t>, </a:t>
            </a:r>
            <a:r>
              <a:rPr lang="es-ES" sz="2400" b="1" dirty="0" err="1">
                <a:solidFill>
                  <a:srgbClr val="FF0000"/>
                </a:solidFill>
              </a:rPr>
              <a:t>clie</a:t>
            </a:r>
            <a:r>
              <a:rPr lang="es-ES" sz="2400" b="1" dirty="0">
                <a:solidFill>
                  <a:srgbClr val="FF0000"/>
                </a:solidFill>
              </a:rPr>
              <a:t>, </a:t>
            </a:r>
            <a:r>
              <a:rPr lang="es-ES" sz="2400" b="1" dirty="0" err="1">
                <a:solidFill>
                  <a:srgbClr val="FF0000"/>
                </a:solidFill>
              </a:rPr>
              <a:t>fecha_pedido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from</a:t>
            </a:r>
            <a:r>
              <a:rPr lang="es-ES" sz="2400" b="1" dirty="0">
                <a:solidFill>
                  <a:srgbClr val="FF0000"/>
                </a:solidFill>
              </a:rPr>
              <a:t> productos </a:t>
            </a:r>
            <a:r>
              <a:rPr lang="es-ES" sz="2400" b="1" dirty="0" err="1">
                <a:solidFill>
                  <a:srgbClr val="7030A0"/>
                </a:solidFill>
              </a:rPr>
              <a:t>left</a:t>
            </a:r>
            <a:r>
              <a:rPr lang="es-ES" sz="24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ES" sz="2400" b="1" dirty="0" err="1">
                <a:solidFill>
                  <a:schemeClr val="accent4">
                    <a:lumMod val="75000"/>
                  </a:schemeClr>
                </a:solidFill>
              </a:rPr>
              <a:t>join</a:t>
            </a:r>
            <a:r>
              <a:rPr lang="es-ES" sz="2400" b="1" dirty="0">
                <a:solidFill>
                  <a:srgbClr val="FF0000"/>
                </a:solidFill>
              </a:rPr>
              <a:t> pedidos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b="1" dirty="0" err="1">
                <a:solidFill>
                  <a:srgbClr val="FFFF00"/>
                </a:solidFill>
              </a:rPr>
              <a:t>on</a:t>
            </a:r>
            <a:r>
              <a:rPr lang="es-ES" sz="2400" b="1" dirty="0">
                <a:solidFill>
                  <a:srgbClr val="FFFF00"/>
                </a:solidFill>
              </a:rPr>
              <a:t> </a:t>
            </a:r>
            <a:r>
              <a:rPr lang="es-ES" sz="2400" b="1" dirty="0" err="1">
                <a:solidFill>
                  <a:srgbClr val="FFFF00"/>
                </a:solidFill>
              </a:rPr>
              <a:t>productos.id_producto</a:t>
            </a:r>
            <a:r>
              <a:rPr lang="es-ES" sz="2400" b="1" dirty="0">
                <a:solidFill>
                  <a:srgbClr val="FFFF00"/>
                </a:solidFill>
              </a:rPr>
              <a:t>=</a:t>
            </a:r>
            <a:r>
              <a:rPr lang="es-ES" sz="2400" b="1" dirty="0" err="1">
                <a:solidFill>
                  <a:srgbClr val="FFFF00"/>
                </a:solidFill>
              </a:rPr>
              <a:t>pedidos.producto</a:t>
            </a:r>
            <a:r>
              <a:rPr lang="es-ES" sz="2400" b="1" dirty="0">
                <a:solidFill>
                  <a:srgbClr val="FFFF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where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pedidos.producto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is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null</a:t>
            </a:r>
            <a:endParaRPr lang="es-ES" sz="2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E93FCC3-0D99-15A3-2B12-7CF9003C62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69" t="56034" r="32673" b="20249"/>
          <a:stretch/>
        </p:blipFill>
        <p:spPr>
          <a:xfrm>
            <a:off x="2009775" y="3429000"/>
            <a:ext cx="6762750" cy="226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400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938F9A-D725-CC9E-4F1B-0AB1C2ED0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3" y="185621"/>
            <a:ext cx="9905998" cy="95896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s-ES" b="1" dirty="0" err="1">
                <a:solidFill>
                  <a:schemeClr val="bg1"/>
                </a:solidFill>
              </a:rPr>
              <a:t>Sql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joins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1A1536-A981-9909-B2B7-1B87CB39B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486" y="868362"/>
            <a:ext cx="9905999" cy="1874838"/>
          </a:xfrm>
        </p:spPr>
        <p:txBody>
          <a:bodyPr/>
          <a:lstStyle/>
          <a:p>
            <a:pPr marL="0" indent="0">
              <a:buNone/>
            </a:pPr>
            <a:r>
              <a:rPr lang="es-ES" b="1" dirty="0">
                <a:solidFill>
                  <a:schemeClr val="bg1"/>
                </a:solidFill>
              </a:rPr>
              <a:t>Dependiendo del sistema gestor de bases de datos que empleemos, podremos utilizar unas u otras condiciones de </a:t>
            </a:r>
            <a:r>
              <a:rPr lang="es-ES" b="1" dirty="0" err="1">
                <a:solidFill>
                  <a:schemeClr val="bg1"/>
                </a:solidFill>
              </a:rPr>
              <a:t>join</a:t>
            </a:r>
            <a:r>
              <a:rPr lang="es-ES" b="1" dirty="0">
                <a:solidFill>
                  <a:schemeClr val="bg1"/>
                </a:solidFill>
              </a:rPr>
              <a:t>. En la siguiente imagen se resumen todas ellas. Cabe destacar que las dos últimas son de uso en SQL Server, pero que no funcionan en MySQL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092A70C-5CEF-31BF-80E4-D04434B460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63" t="18472" r="29219" b="23194"/>
          <a:stretch/>
        </p:blipFill>
        <p:spPr>
          <a:xfrm>
            <a:off x="3779836" y="2623157"/>
            <a:ext cx="5086350" cy="400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327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995949-40AA-FB23-D526-4DBD57C54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Sql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joins</a:t>
            </a:r>
            <a:endParaRPr lang="es-ES" b="1" dirty="0">
              <a:solidFill>
                <a:schemeClr val="bg1"/>
              </a:solidFill>
            </a:endParaRP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3957678-6DF4-8211-557B-11C1D57610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123" t="48896" r="32828" b="31095"/>
          <a:stretch/>
        </p:blipFill>
        <p:spPr>
          <a:xfrm>
            <a:off x="1571625" y="3038475"/>
            <a:ext cx="3176923" cy="1478570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1D2313C-1DBB-0D2D-97CE-2AFE06D07E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32" t="44306" r="27111" b="21111"/>
          <a:stretch/>
        </p:blipFill>
        <p:spPr>
          <a:xfrm>
            <a:off x="6667500" y="3038475"/>
            <a:ext cx="3571875" cy="237172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5F69E63-5371-783D-4DB2-B6894A328EC9}"/>
              </a:ext>
            </a:extLst>
          </p:cNvPr>
          <p:cNvSpPr txBox="1"/>
          <p:nvPr/>
        </p:nvSpPr>
        <p:spPr>
          <a:xfrm>
            <a:off x="1141413" y="1693480"/>
            <a:ext cx="107796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</a:rPr>
              <a:t>¿Qué estamos haciendo cuando enlazamos dos tablas igualando el valor de un campo al de otro? </a:t>
            </a:r>
          </a:p>
          <a:p>
            <a:r>
              <a:rPr lang="es-ES" sz="2000" b="1" dirty="0">
                <a:solidFill>
                  <a:schemeClr val="bg1"/>
                </a:solidFill>
              </a:rPr>
              <a:t>Por ejemplo:</a:t>
            </a:r>
          </a:p>
          <a:p>
            <a:r>
              <a:rPr lang="es-ES" sz="2000" b="1" dirty="0" err="1">
                <a:solidFill>
                  <a:srgbClr val="FF0000"/>
                </a:solidFill>
              </a:rPr>
              <a:t>Select</a:t>
            </a:r>
            <a:r>
              <a:rPr lang="es-ES" sz="2000" b="1" dirty="0">
                <a:solidFill>
                  <a:srgbClr val="FF0000"/>
                </a:solidFill>
              </a:rPr>
              <a:t> ciudad, </a:t>
            </a:r>
            <a:r>
              <a:rPr lang="es-ES" sz="2000" b="1" dirty="0" err="1">
                <a:solidFill>
                  <a:srgbClr val="FF0000"/>
                </a:solidFill>
              </a:rPr>
              <a:t>region</a:t>
            </a:r>
            <a:r>
              <a:rPr lang="es-ES" sz="2000" b="1" dirty="0">
                <a:solidFill>
                  <a:srgbClr val="FF0000"/>
                </a:solidFill>
              </a:rPr>
              <a:t>, objetivo, </a:t>
            </a:r>
            <a:r>
              <a:rPr lang="es-ES" sz="2000" b="1" dirty="0" err="1">
                <a:solidFill>
                  <a:srgbClr val="FF0000"/>
                </a:solidFill>
              </a:rPr>
              <a:t>oficinas.ventas</a:t>
            </a:r>
            <a:r>
              <a:rPr lang="es-ES" sz="2000" b="1" dirty="0">
                <a:solidFill>
                  <a:srgbClr val="FF0000"/>
                </a:solidFill>
              </a:rPr>
              <a:t>, </a:t>
            </a:r>
            <a:r>
              <a:rPr lang="es-ES" sz="2000" b="1" dirty="0" err="1">
                <a:solidFill>
                  <a:srgbClr val="FF0000"/>
                </a:solidFill>
              </a:rPr>
              <a:t>dir</a:t>
            </a:r>
            <a:r>
              <a:rPr lang="es-ES" sz="2000" b="1" dirty="0">
                <a:solidFill>
                  <a:srgbClr val="FF0000"/>
                </a:solidFill>
              </a:rPr>
              <a:t>, oficina, </a:t>
            </a:r>
            <a:r>
              <a:rPr lang="es-ES" sz="2000" b="1" dirty="0" err="1">
                <a:solidFill>
                  <a:srgbClr val="FF0000"/>
                </a:solidFill>
              </a:rPr>
              <a:t>oficina_rep,nombre</a:t>
            </a:r>
            <a:r>
              <a:rPr lang="es-ES" sz="2000" b="1" dirty="0">
                <a:solidFill>
                  <a:srgbClr val="FF0000"/>
                </a:solidFill>
              </a:rPr>
              <a:t>, edad, director, </a:t>
            </a:r>
          </a:p>
          <a:p>
            <a:r>
              <a:rPr lang="es-ES" sz="2000" b="1" dirty="0">
                <a:solidFill>
                  <a:srgbClr val="FF0000"/>
                </a:solidFill>
              </a:rPr>
              <a:t>Contrato </a:t>
            </a:r>
            <a:r>
              <a:rPr lang="es-ES" sz="2000" b="1" dirty="0" err="1">
                <a:solidFill>
                  <a:srgbClr val="FF0000"/>
                </a:solidFill>
              </a:rPr>
              <a:t>from</a:t>
            </a:r>
            <a:r>
              <a:rPr lang="es-ES" sz="2000" b="1" dirty="0">
                <a:solidFill>
                  <a:srgbClr val="FF0000"/>
                </a:solidFill>
              </a:rPr>
              <a:t> oficinas, </a:t>
            </a:r>
            <a:r>
              <a:rPr lang="es-ES" sz="2000" b="1" dirty="0" err="1">
                <a:solidFill>
                  <a:srgbClr val="FF0000"/>
                </a:solidFill>
              </a:rPr>
              <a:t>repventas</a:t>
            </a:r>
            <a:r>
              <a:rPr lang="es-ES" sz="2000" b="1" dirty="0">
                <a:solidFill>
                  <a:srgbClr val="FF0000"/>
                </a:solidFill>
              </a:rPr>
              <a:t> </a:t>
            </a:r>
            <a:r>
              <a:rPr lang="es-ES" sz="2000" b="1" dirty="0" err="1">
                <a:solidFill>
                  <a:srgbClr val="FFFF00"/>
                </a:solidFill>
              </a:rPr>
              <a:t>where</a:t>
            </a:r>
            <a:r>
              <a:rPr lang="es-ES" sz="2000" b="1" dirty="0">
                <a:solidFill>
                  <a:srgbClr val="FFFF00"/>
                </a:solidFill>
              </a:rPr>
              <a:t> </a:t>
            </a:r>
            <a:r>
              <a:rPr lang="es-ES" sz="2000" b="1" dirty="0" err="1">
                <a:solidFill>
                  <a:srgbClr val="FFFF00"/>
                </a:solidFill>
              </a:rPr>
              <a:t>oficinas.oficina</a:t>
            </a:r>
            <a:r>
              <a:rPr lang="es-ES" sz="2000" b="1" dirty="0">
                <a:solidFill>
                  <a:srgbClr val="FFFF00"/>
                </a:solidFill>
              </a:rPr>
              <a:t>=</a:t>
            </a:r>
            <a:r>
              <a:rPr lang="es-ES" sz="2000" b="1" dirty="0" err="1">
                <a:solidFill>
                  <a:srgbClr val="FFFF00"/>
                </a:solidFill>
              </a:rPr>
              <a:t>repventas.oficina_rep</a:t>
            </a:r>
            <a:r>
              <a:rPr lang="es-ES" sz="2000" b="1" dirty="0">
                <a:solidFill>
                  <a:srgbClr val="FFFF00"/>
                </a:solidFill>
              </a:rPr>
              <a:t> 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28956D99-9D90-77D4-04DC-16708933A94F}"/>
              </a:ext>
            </a:extLst>
          </p:cNvPr>
          <p:cNvCxnSpPr/>
          <p:nvPr/>
        </p:nvCxnSpPr>
        <p:spPr>
          <a:xfrm flipH="1">
            <a:off x="4610100" y="3314700"/>
            <a:ext cx="2124075" cy="3048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BC7A7793-BB47-DAE9-FA8B-F23BFFC677CA}"/>
              </a:ext>
            </a:extLst>
          </p:cNvPr>
          <p:cNvCxnSpPr/>
          <p:nvPr/>
        </p:nvCxnSpPr>
        <p:spPr>
          <a:xfrm flipH="1" flipV="1">
            <a:off x="4645987" y="3581400"/>
            <a:ext cx="2021513" cy="19636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75DADCAF-B9CE-47DD-8880-7FD214B67B7D}"/>
              </a:ext>
            </a:extLst>
          </p:cNvPr>
          <p:cNvCxnSpPr>
            <a:cxnSpLocks/>
          </p:cNvCxnSpPr>
          <p:nvPr/>
        </p:nvCxnSpPr>
        <p:spPr>
          <a:xfrm flipH="1" flipV="1">
            <a:off x="4645987" y="3619500"/>
            <a:ext cx="2021513" cy="35059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2FF7165F-2A0C-D6D3-F95F-74C60D81522E}"/>
              </a:ext>
            </a:extLst>
          </p:cNvPr>
          <p:cNvCxnSpPr/>
          <p:nvPr/>
        </p:nvCxnSpPr>
        <p:spPr>
          <a:xfrm flipH="1">
            <a:off x="4610100" y="3581400"/>
            <a:ext cx="2124075" cy="50696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8DF28D7C-574B-004D-F2E0-A87647CF4611}"/>
              </a:ext>
            </a:extLst>
          </p:cNvPr>
          <p:cNvCxnSpPr/>
          <p:nvPr/>
        </p:nvCxnSpPr>
        <p:spPr>
          <a:xfrm flipH="1" flipV="1">
            <a:off x="4645987" y="4126468"/>
            <a:ext cx="2021513" cy="702707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8E311372-870E-A8DC-95C1-3FCB609C0E89}"/>
              </a:ext>
            </a:extLst>
          </p:cNvPr>
          <p:cNvCxnSpPr/>
          <p:nvPr/>
        </p:nvCxnSpPr>
        <p:spPr>
          <a:xfrm flipH="1" flipV="1">
            <a:off x="4410075" y="3387054"/>
            <a:ext cx="2257425" cy="1033825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69A9E5D0-DA14-4F61-B52F-18479B2FE001}"/>
              </a:ext>
            </a:extLst>
          </p:cNvPr>
          <p:cNvCxnSpPr/>
          <p:nvPr/>
        </p:nvCxnSpPr>
        <p:spPr>
          <a:xfrm flipH="1" flipV="1">
            <a:off x="4438650" y="3393101"/>
            <a:ext cx="2295525" cy="167548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F6F08FD1-F765-3848-7950-6BFD8D7A6E2A}"/>
              </a:ext>
            </a:extLst>
          </p:cNvPr>
          <p:cNvCxnSpPr/>
          <p:nvPr/>
        </p:nvCxnSpPr>
        <p:spPr>
          <a:xfrm flipH="1" flipV="1">
            <a:off x="4508981" y="3854599"/>
            <a:ext cx="2261080" cy="271869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44781F9E-92A6-2A6C-970D-1D5D0264598B}"/>
              </a:ext>
            </a:extLst>
          </p:cNvPr>
          <p:cNvCxnSpPr/>
          <p:nvPr/>
        </p:nvCxnSpPr>
        <p:spPr>
          <a:xfrm flipH="1" flipV="1">
            <a:off x="4577484" y="4344083"/>
            <a:ext cx="2156691" cy="271461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750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34F286-5C92-54D0-2CDA-5754E4802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Sql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joins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A833A2-EAB1-805E-890C-CF6EBFEFE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30387"/>
            <a:ext cx="9905999" cy="3541714"/>
          </a:xfrm>
        </p:spPr>
        <p:txBody>
          <a:bodyPr/>
          <a:lstStyle/>
          <a:p>
            <a:r>
              <a:rPr lang="es-ES" b="1" dirty="0">
                <a:solidFill>
                  <a:schemeClr val="bg1"/>
                </a:solidFill>
              </a:rPr>
              <a:t>Según lo visto en la diapositiva anterior, el resultado obtenido es el siguiente. Que no incluye al empleado Tom </a:t>
            </a:r>
            <a:r>
              <a:rPr lang="es-ES" b="1" dirty="0" err="1">
                <a:solidFill>
                  <a:schemeClr val="bg1"/>
                </a:solidFill>
              </a:rPr>
              <a:t>Snyder</a:t>
            </a:r>
            <a:endParaRPr lang="es-E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DA97332-8ED3-E619-E360-4A156A7DC8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86" t="53056" r="20126" b="21389"/>
          <a:stretch/>
        </p:blipFill>
        <p:spPr>
          <a:xfrm>
            <a:off x="1271069" y="2867024"/>
            <a:ext cx="9454913" cy="264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11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8B2897-7EF6-5FDC-B59F-662C2D02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Inner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join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432B325-D470-F30F-87A6-351C14FD3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150" y="1658143"/>
            <a:ext cx="10228261" cy="3541714"/>
          </a:xfrm>
        </p:spPr>
        <p:txBody>
          <a:bodyPr/>
          <a:lstStyle/>
          <a:p>
            <a:pPr marL="0" indent="0">
              <a:buNone/>
            </a:pPr>
            <a:r>
              <a:rPr lang="es-ES" b="1" dirty="0">
                <a:solidFill>
                  <a:schemeClr val="bg1"/>
                </a:solidFill>
              </a:rPr>
              <a:t>Ese mismo resultado se podría obtener utilizando la siguiente sintaxis</a:t>
            </a:r>
          </a:p>
          <a:p>
            <a:pPr marL="0" indent="0">
              <a:buNone/>
            </a:pPr>
            <a:r>
              <a:rPr lang="es-ES" sz="2400" b="1" dirty="0" err="1">
                <a:solidFill>
                  <a:srgbClr val="FF0000"/>
                </a:solidFill>
              </a:rPr>
              <a:t>Select</a:t>
            </a:r>
            <a:r>
              <a:rPr lang="es-ES" sz="2400" b="1" dirty="0">
                <a:solidFill>
                  <a:srgbClr val="FF0000"/>
                </a:solidFill>
              </a:rPr>
              <a:t> ciudad, </a:t>
            </a:r>
            <a:r>
              <a:rPr lang="es-ES" sz="2400" b="1" dirty="0" err="1">
                <a:solidFill>
                  <a:srgbClr val="FF0000"/>
                </a:solidFill>
              </a:rPr>
              <a:t>region</a:t>
            </a:r>
            <a:r>
              <a:rPr lang="es-ES" sz="2400" b="1" dirty="0">
                <a:solidFill>
                  <a:srgbClr val="FF0000"/>
                </a:solidFill>
              </a:rPr>
              <a:t>, objetivo, </a:t>
            </a:r>
            <a:r>
              <a:rPr lang="es-ES" sz="2400" b="1" dirty="0" err="1">
                <a:solidFill>
                  <a:srgbClr val="FF0000"/>
                </a:solidFill>
              </a:rPr>
              <a:t>oficinas.ventas</a:t>
            </a:r>
            <a:r>
              <a:rPr lang="es-ES" sz="2400" b="1" dirty="0">
                <a:solidFill>
                  <a:srgbClr val="FF0000"/>
                </a:solidFill>
              </a:rPr>
              <a:t>, </a:t>
            </a:r>
            <a:r>
              <a:rPr lang="es-ES" sz="2400" b="1" dirty="0" err="1">
                <a:solidFill>
                  <a:srgbClr val="FF0000"/>
                </a:solidFill>
              </a:rPr>
              <a:t>dir</a:t>
            </a:r>
            <a:r>
              <a:rPr lang="es-ES" sz="2400" b="1" dirty="0">
                <a:solidFill>
                  <a:srgbClr val="FF0000"/>
                </a:solidFill>
              </a:rPr>
              <a:t>, oficina, </a:t>
            </a:r>
            <a:r>
              <a:rPr lang="es-ES" sz="2400" b="1" dirty="0" err="1">
                <a:solidFill>
                  <a:srgbClr val="FF0000"/>
                </a:solidFill>
              </a:rPr>
              <a:t>oficina_rep,nombre</a:t>
            </a:r>
            <a:r>
              <a:rPr lang="es-ES" sz="2400" b="1" dirty="0">
                <a:solidFill>
                  <a:srgbClr val="FF0000"/>
                </a:solidFill>
              </a:rPr>
              <a:t>, edad, director, contrato </a:t>
            </a:r>
            <a:r>
              <a:rPr lang="es-ES" sz="2400" b="1" dirty="0" err="1">
                <a:solidFill>
                  <a:srgbClr val="FF0000"/>
                </a:solidFill>
              </a:rPr>
              <a:t>from</a:t>
            </a:r>
            <a:r>
              <a:rPr lang="es-ES" sz="2400" b="1" dirty="0">
                <a:solidFill>
                  <a:srgbClr val="FF0000"/>
                </a:solidFill>
              </a:rPr>
              <a:t> oficinas </a:t>
            </a:r>
            <a:r>
              <a:rPr lang="es-ES" sz="2400" b="1" dirty="0" err="1">
                <a:solidFill>
                  <a:schemeClr val="accent4">
                    <a:lumMod val="75000"/>
                  </a:schemeClr>
                </a:solidFill>
              </a:rPr>
              <a:t>inner</a:t>
            </a:r>
            <a:r>
              <a:rPr lang="es-ES" sz="24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ES" sz="2400" b="1" dirty="0" err="1">
                <a:solidFill>
                  <a:schemeClr val="accent4">
                    <a:lumMod val="75000"/>
                  </a:schemeClr>
                </a:solidFill>
              </a:rPr>
              <a:t>join</a:t>
            </a:r>
            <a:r>
              <a:rPr lang="es-ES" sz="24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repventas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FF00"/>
                </a:solidFill>
              </a:rPr>
              <a:t>on</a:t>
            </a:r>
            <a:r>
              <a:rPr lang="es-ES" sz="2400" b="1" dirty="0">
                <a:solidFill>
                  <a:srgbClr val="FFFF00"/>
                </a:solidFill>
              </a:rPr>
              <a:t> </a:t>
            </a:r>
            <a:r>
              <a:rPr lang="es-ES" sz="2400" b="1" dirty="0" err="1">
                <a:solidFill>
                  <a:srgbClr val="FFFF00"/>
                </a:solidFill>
              </a:rPr>
              <a:t>oficinas.oficina</a:t>
            </a:r>
            <a:r>
              <a:rPr lang="es-ES" sz="2400" b="1" dirty="0">
                <a:solidFill>
                  <a:srgbClr val="FFFF00"/>
                </a:solidFill>
              </a:rPr>
              <a:t>=</a:t>
            </a:r>
            <a:r>
              <a:rPr lang="es-ES" sz="2400" b="1" dirty="0" err="1">
                <a:solidFill>
                  <a:srgbClr val="FFFF00"/>
                </a:solidFill>
              </a:rPr>
              <a:t>repventas.oficina_rep</a:t>
            </a:r>
            <a:r>
              <a:rPr lang="es-ES" sz="24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buNone/>
            </a:pPr>
            <a:endParaRPr lang="es-ES" sz="2400" b="1" dirty="0">
              <a:solidFill>
                <a:srgbClr val="FFFF00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8C84EDF-71C1-01BF-6C89-353549D6D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86" t="53056" r="20126" b="21389"/>
          <a:stretch/>
        </p:blipFill>
        <p:spPr>
          <a:xfrm>
            <a:off x="1205823" y="3676649"/>
            <a:ext cx="9454913" cy="264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473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40627F-CFDC-3F90-14C5-4FB116EF4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Sql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joins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4BA0BA-AB23-1CB0-8F43-EACEA17F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47584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es-ES" b="1" dirty="0">
                <a:solidFill>
                  <a:schemeClr val="bg1"/>
                </a:solidFill>
              </a:rPr>
              <a:t>Pero qué ocurriría si quisiésemos mostrar a todos los empleados y sus oficinas, incluyendo a aquel que no tiene oficina??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C8EF4DC-1BAD-51A7-07F0-C213B0AC46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297" t="32801" r="43750" b="52639"/>
          <a:stretch/>
        </p:blipFill>
        <p:spPr>
          <a:xfrm>
            <a:off x="1390649" y="3973511"/>
            <a:ext cx="2819401" cy="193181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1F8A1A4C-FF97-50E3-7F24-C29D21E5D28F}"/>
              </a:ext>
            </a:extLst>
          </p:cNvPr>
          <p:cNvSpPr txBox="1"/>
          <p:nvPr/>
        </p:nvSpPr>
        <p:spPr>
          <a:xfrm>
            <a:off x="1428750" y="3533775"/>
            <a:ext cx="1745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Lo que tememos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0681524-9E76-8284-7A72-982B019AD7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141" t="21111" r="29140" b="64861"/>
          <a:stretch/>
        </p:blipFill>
        <p:spPr>
          <a:xfrm>
            <a:off x="7124699" y="4010819"/>
            <a:ext cx="2799477" cy="188498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DC797065-3715-B02A-0045-F7AA23009B18}"/>
              </a:ext>
            </a:extLst>
          </p:cNvPr>
          <p:cNvSpPr txBox="1"/>
          <p:nvPr/>
        </p:nvSpPr>
        <p:spPr>
          <a:xfrm flipH="1">
            <a:off x="7034634" y="3524250"/>
            <a:ext cx="288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Lo que queremos conseguir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08F68B4-81CF-553B-18E2-BB1A14ED4286}"/>
              </a:ext>
            </a:extLst>
          </p:cNvPr>
          <p:cNvSpPr txBox="1"/>
          <p:nvPr/>
        </p:nvSpPr>
        <p:spPr>
          <a:xfrm>
            <a:off x="1600200" y="4288393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oficinas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87069FD-549B-1180-1BB5-AA81407DD275}"/>
              </a:ext>
            </a:extLst>
          </p:cNvPr>
          <p:cNvSpPr txBox="1"/>
          <p:nvPr/>
        </p:nvSpPr>
        <p:spPr>
          <a:xfrm>
            <a:off x="7431850" y="4288393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oficinas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8D5C80B-9D0C-F6EA-9872-F1299F2A5EA8}"/>
              </a:ext>
            </a:extLst>
          </p:cNvPr>
          <p:cNvSpPr txBox="1"/>
          <p:nvPr/>
        </p:nvSpPr>
        <p:spPr>
          <a:xfrm>
            <a:off x="3174741" y="4288393"/>
            <a:ext cx="1124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chemeClr val="bg1"/>
                </a:solidFill>
              </a:rPr>
              <a:t>repventas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455CFF9-8045-9EC5-F834-833D0C2D208C}"/>
              </a:ext>
            </a:extLst>
          </p:cNvPr>
          <p:cNvSpPr txBox="1"/>
          <p:nvPr/>
        </p:nvSpPr>
        <p:spPr>
          <a:xfrm>
            <a:off x="8670666" y="4288393"/>
            <a:ext cx="1124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chemeClr val="bg1"/>
                </a:solidFill>
              </a:rPr>
              <a:t>repventas</a:t>
            </a:r>
            <a:endParaRPr lang="es-E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965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A44BD8-2D80-3F0A-C51C-F93A09451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Right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join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F0D6C3-77CA-5F4B-D292-83C0B31F8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1792287"/>
            <a:ext cx="10152061" cy="3541714"/>
          </a:xfrm>
        </p:spPr>
        <p:txBody>
          <a:bodyPr/>
          <a:lstStyle/>
          <a:p>
            <a:pPr marL="0" indent="0">
              <a:buNone/>
            </a:pPr>
            <a:r>
              <a:rPr lang="es-ES" sz="2400" b="1" dirty="0" err="1">
                <a:solidFill>
                  <a:srgbClr val="FF0000"/>
                </a:solidFill>
              </a:rPr>
              <a:t>Select</a:t>
            </a:r>
            <a:r>
              <a:rPr lang="es-ES" sz="2400" b="1" dirty="0">
                <a:solidFill>
                  <a:srgbClr val="FF0000"/>
                </a:solidFill>
              </a:rPr>
              <a:t> ciudad, </a:t>
            </a:r>
            <a:r>
              <a:rPr lang="es-ES" sz="2400" b="1" dirty="0" err="1">
                <a:solidFill>
                  <a:srgbClr val="FF0000"/>
                </a:solidFill>
              </a:rPr>
              <a:t>region</a:t>
            </a:r>
            <a:r>
              <a:rPr lang="es-ES" sz="2400" b="1" dirty="0">
                <a:solidFill>
                  <a:srgbClr val="FF0000"/>
                </a:solidFill>
              </a:rPr>
              <a:t>, objetivo, </a:t>
            </a:r>
            <a:r>
              <a:rPr lang="es-ES" sz="2400" b="1" dirty="0" err="1">
                <a:solidFill>
                  <a:srgbClr val="FF0000"/>
                </a:solidFill>
              </a:rPr>
              <a:t>oficinas.ventas</a:t>
            </a:r>
            <a:r>
              <a:rPr lang="es-ES" sz="2400" b="1" dirty="0">
                <a:solidFill>
                  <a:srgbClr val="FF0000"/>
                </a:solidFill>
              </a:rPr>
              <a:t>, </a:t>
            </a:r>
            <a:r>
              <a:rPr lang="es-ES" sz="2400" b="1" dirty="0" err="1">
                <a:solidFill>
                  <a:srgbClr val="FF0000"/>
                </a:solidFill>
              </a:rPr>
              <a:t>dir</a:t>
            </a:r>
            <a:r>
              <a:rPr lang="es-ES" sz="2400" b="1" dirty="0">
                <a:solidFill>
                  <a:srgbClr val="FF0000"/>
                </a:solidFill>
              </a:rPr>
              <a:t>, oficina, </a:t>
            </a:r>
            <a:r>
              <a:rPr lang="es-ES" sz="2400" b="1" dirty="0" err="1">
                <a:solidFill>
                  <a:srgbClr val="FF0000"/>
                </a:solidFill>
              </a:rPr>
              <a:t>oficina_rep,nombre</a:t>
            </a:r>
            <a:r>
              <a:rPr lang="es-ES" sz="2400" b="1" dirty="0">
                <a:solidFill>
                  <a:srgbClr val="FF0000"/>
                </a:solidFill>
              </a:rPr>
              <a:t>, edad, director, contrato </a:t>
            </a:r>
            <a:r>
              <a:rPr lang="es-ES" sz="2400" b="1" dirty="0" err="1">
                <a:solidFill>
                  <a:srgbClr val="FF0000"/>
                </a:solidFill>
              </a:rPr>
              <a:t>from</a:t>
            </a:r>
            <a:r>
              <a:rPr lang="es-ES" sz="2400" b="1" dirty="0">
                <a:solidFill>
                  <a:srgbClr val="FF0000"/>
                </a:solidFill>
              </a:rPr>
              <a:t> oficinas </a:t>
            </a:r>
            <a:r>
              <a:rPr lang="es-ES" sz="2400" b="1" dirty="0" err="1">
                <a:solidFill>
                  <a:schemeClr val="accent4">
                    <a:lumMod val="75000"/>
                  </a:schemeClr>
                </a:solidFill>
              </a:rPr>
              <a:t>right</a:t>
            </a:r>
            <a:r>
              <a:rPr lang="es-ES" sz="24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ES" sz="2400" b="1" dirty="0" err="1">
                <a:solidFill>
                  <a:schemeClr val="accent4">
                    <a:lumMod val="75000"/>
                  </a:schemeClr>
                </a:solidFill>
              </a:rPr>
              <a:t>join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repventas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FF00"/>
                </a:solidFill>
              </a:rPr>
              <a:t>on</a:t>
            </a:r>
            <a:r>
              <a:rPr lang="es-ES" sz="2400" b="1" dirty="0">
                <a:solidFill>
                  <a:srgbClr val="FFFF00"/>
                </a:solidFill>
              </a:rPr>
              <a:t> </a:t>
            </a:r>
            <a:r>
              <a:rPr lang="es-ES" sz="2400" b="1" dirty="0" err="1">
                <a:solidFill>
                  <a:srgbClr val="FFFF00"/>
                </a:solidFill>
              </a:rPr>
              <a:t>oficinas.oficina</a:t>
            </a:r>
            <a:r>
              <a:rPr lang="es-ES" sz="2400" b="1" dirty="0">
                <a:solidFill>
                  <a:srgbClr val="FFFF00"/>
                </a:solidFill>
              </a:rPr>
              <a:t>=</a:t>
            </a:r>
            <a:r>
              <a:rPr lang="es-ES" sz="2400" b="1" dirty="0" err="1">
                <a:solidFill>
                  <a:srgbClr val="FFFF00"/>
                </a:solidFill>
              </a:rPr>
              <a:t>repventas.oficina_rep</a:t>
            </a:r>
            <a:r>
              <a:rPr lang="es-ES" sz="24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buNone/>
            </a:pPr>
            <a:endParaRPr lang="es-ES" sz="2400" b="1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8135AEF-A604-F5AF-524A-16A5214475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70" t="50000" r="19621" b="22500"/>
          <a:stretch/>
        </p:blipFill>
        <p:spPr>
          <a:xfrm>
            <a:off x="1704975" y="3270857"/>
            <a:ext cx="7948908" cy="237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036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40627F-CFDC-3F90-14C5-4FB116EF4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Sql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joins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4BA0BA-AB23-1CB0-8F43-EACEA17F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47584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es-ES" b="1" dirty="0" err="1">
                <a:solidFill>
                  <a:schemeClr val="bg1"/>
                </a:solidFill>
              </a:rPr>
              <a:t>Compliquemoslo</a:t>
            </a:r>
            <a:r>
              <a:rPr lang="es-ES" b="1" dirty="0">
                <a:solidFill>
                  <a:schemeClr val="bg1"/>
                </a:solidFill>
              </a:rPr>
              <a:t> un poco más. Qué ocurriría, por ejemplo, si lo que quisiésemos fuesen los datos de los empleados que no están en ninguna oficina. 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C8EF4DC-1BAD-51A7-07F0-C213B0AC46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297" t="32801" r="43750" b="52639"/>
          <a:stretch/>
        </p:blipFill>
        <p:spPr>
          <a:xfrm>
            <a:off x="1390649" y="3973511"/>
            <a:ext cx="2819401" cy="193181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1F8A1A4C-FF97-50E3-7F24-C29D21E5D28F}"/>
              </a:ext>
            </a:extLst>
          </p:cNvPr>
          <p:cNvSpPr txBox="1"/>
          <p:nvPr/>
        </p:nvSpPr>
        <p:spPr>
          <a:xfrm>
            <a:off x="2968709" y="3503035"/>
            <a:ext cx="2619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Lo que ya sabemos hacer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0681524-9E76-8284-7A72-982B019AD7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141" t="21111" r="29140" b="64861"/>
          <a:stretch/>
        </p:blipFill>
        <p:spPr>
          <a:xfrm>
            <a:off x="4419601" y="3973511"/>
            <a:ext cx="2799477" cy="188498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DC797065-3715-B02A-0045-F7AA23009B18}"/>
              </a:ext>
            </a:extLst>
          </p:cNvPr>
          <p:cNvSpPr txBox="1"/>
          <p:nvPr/>
        </p:nvSpPr>
        <p:spPr>
          <a:xfrm flipH="1">
            <a:off x="7415634" y="3528910"/>
            <a:ext cx="288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Lo que queremos conseguir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08F68B4-81CF-553B-18E2-BB1A14ED4286}"/>
              </a:ext>
            </a:extLst>
          </p:cNvPr>
          <p:cNvSpPr txBox="1"/>
          <p:nvPr/>
        </p:nvSpPr>
        <p:spPr>
          <a:xfrm>
            <a:off x="1600200" y="4288393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oficinas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87069FD-549B-1180-1BB5-AA81407DD275}"/>
              </a:ext>
            </a:extLst>
          </p:cNvPr>
          <p:cNvSpPr txBox="1"/>
          <p:nvPr/>
        </p:nvSpPr>
        <p:spPr>
          <a:xfrm>
            <a:off x="4726719" y="4288393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oficinas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8D5C80B-9D0C-F6EA-9872-F1299F2A5EA8}"/>
              </a:ext>
            </a:extLst>
          </p:cNvPr>
          <p:cNvSpPr txBox="1"/>
          <p:nvPr/>
        </p:nvSpPr>
        <p:spPr>
          <a:xfrm>
            <a:off x="3174741" y="4288393"/>
            <a:ext cx="1124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chemeClr val="bg1"/>
                </a:solidFill>
              </a:rPr>
              <a:t>repventas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455CFF9-8045-9EC5-F834-833D0C2D208C}"/>
              </a:ext>
            </a:extLst>
          </p:cNvPr>
          <p:cNvSpPr txBox="1"/>
          <p:nvPr/>
        </p:nvSpPr>
        <p:spPr>
          <a:xfrm>
            <a:off x="6214348" y="4137442"/>
            <a:ext cx="1124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chemeClr val="bg1"/>
                </a:solidFill>
              </a:rPr>
              <a:t>repventas</a:t>
            </a:r>
            <a:endParaRPr lang="es-ES" b="1" dirty="0">
              <a:solidFill>
                <a:schemeClr val="bg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EFFDB7A-EC0A-1A13-6BC8-C5D8E0FBE3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212" t="40972" r="29218" b="45053"/>
          <a:stretch/>
        </p:blipFill>
        <p:spPr>
          <a:xfrm>
            <a:off x="7793539" y="3954876"/>
            <a:ext cx="2799476" cy="190202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E63A189-0BD4-1246-CA20-F914DFBB960A}"/>
              </a:ext>
            </a:extLst>
          </p:cNvPr>
          <p:cNvSpPr txBox="1"/>
          <p:nvPr/>
        </p:nvSpPr>
        <p:spPr>
          <a:xfrm>
            <a:off x="8065047" y="4288393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oficinas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978BE65-A7E5-D400-AF42-A69CE95E60E7}"/>
              </a:ext>
            </a:extLst>
          </p:cNvPr>
          <p:cNvSpPr txBox="1"/>
          <p:nvPr/>
        </p:nvSpPr>
        <p:spPr>
          <a:xfrm>
            <a:off x="9273113" y="4204117"/>
            <a:ext cx="1124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chemeClr val="bg1"/>
                </a:solidFill>
              </a:rPr>
              <a:t>repventas</a:t>
            </a:r>
            <a:endParaRPr lang="es-E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869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40627F-CFDC-3F90-14C5-4FB116EF4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Right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join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4BA0BA-AB23-1CB0-8F43-EACEA17F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47584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es-ES" b="1" dirty="0">
                <a:solidFill>
                  <a:schemeClr val="bg1"/>
                </a:solidFill>
              </a:rPr>
              <a:t>En realidad, ya sabemos responder a la pregunta anterior. Bastaría con indicar que buscamos los empleados con el campo </a:t>
            </a:r>
            <a:r>
              <a:rPr lang="es-ES" b="1" dirty="0" err="1">
                <a:solidFill>
                  <a:schemeClr val="bg1"/>
                </a:solidFill>
              </a:rPr>
              <a:t>oficina_rep</a:t>
            </a:r>
            <a:r>
              <a:rPr lang="es-ES" b="1" dirty="0">
                <a:solidFill>
                  <a:schemeClr val="bg1"/>
                </a:solidFill>
              </a:rPr>
              <a:t> con valor nulo. Pero veamos como plantearlo usando condiciones de </a:t>
            </a:r>
            <a:r>
              <a:rPr lang="es-ES" b="1" dirty="0" err="1">
                <a:solidFill>
                  <a:schemeClr val="bg1"/>
                </a:solidFill>
              </a:rPr>
              <a:t>join</a:t>
            </a:r>
            <a:endParaRPr lang="es-ES" b="1" dirty="0">
              <a:solidFill>
                <a:schemeClr val="bg1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b="1" dirty="0" err="1">
                <a:solidFill>
                  <a:srgbClr val="FF0000"/>
                </a:solidFill>
              </a:rPr>
              <a:t>Select</a:t>
            </a:r>
            <a:r>
              <a:rPr lang="es-ES" sz="2400" b="1" dirty="0">
                <a:solidFill>
                  <a:srgbClr val="FF0000"/>
                </a:solidFill>
              </a:rPr>
              <a:t> ciudad, </a:t>
            </a:r>
            <a:r>
              <a:rPr lang="es-ES" sz="2400" b="1" dirty="0" err="1">
                <a:solidFill>
                  <a:srgbClr val="FF0000"/>
                </a:solidFill>
              </a:rPr>
              <a:t>region</a:t>
            </a:r>
            <a:r>
              <a:rPr lang="es-ES" sz="2400" b="1" dirty="0">
                <a:solidFill>
                  <a:srgbClr val="FF0000"/>
                </a:solidFill>
              </a:rPr>
              <a:t>, objetivo, </a:t>
            </a:r>
            <a:r>
              <a:rPr lang="es-ES" sz="2400" b="1" dirty="0" err="1">
                <a:solidFill>
                  <a:srgbClr val="FF0000"/>
                </a:solidFill>
              </a:rPr>
              <a:t>oficinas.ventas</a:t>
            </a:r>
            <a:r>
              <a:rPr lang="es-ES" sz="2400" b="1" dirty="0">
                <a:solidFill>
                  <a:srgbClr val="FF0000"/>
                </a:solidFill>
              </a:rPr>
              <a:t>, </a:t>
            </a:r>
            <a:r>
              <a:rPr lang="es-ES" sz="2400" b="1" dirty="0" err="1">
                <a:solidFill>
                  <a:srgbClr val="FF0000"/>
                </a:solidFill>
              </a:rPr>
              <a:t>dir</a:t>
            </a:r>
            <a:r>
              <a:rPr lang="es-ES" sz="2400" b="1" dirty="0">
                <a:solidFill>
                  <a:srgbClr val="FF0000"/>
                </a:solidFill>
              </a:rPr>
              <a:t>, oficina, </a:t>
            </a:r>
            <a:r>
              <a:rPr lang="es-ES" sz="2400" b="1" dirty="0" err="1">
                <a:solidFill>
                  <a:srgbClr val="FF0000"/>
                </a:solidFill>
              </a:rPr>
              <a:t>oficina_rep,nombre</a:t>
            </a:r>
            <a:r>
              <a:rPr lang="es-ES" sz="2400" b="1" dirty="0">
                <a:solidFill>
                  <a:srgbClr val="FF0000"/>
                </a:solidFill>
              </a:rPr>
              <a:t>, edad, director, contrato </a:t>
            </a:r>
            <a:r>
              <a:rPr lang="es-ES" sz="2400" b="1" dirty="0" err="1">
                <a:solidFill>
                  <a:srgbClr val="FF0000"/>
                </a:solidFill>
              </a:rPr>
              <a:t>from</a:t>
            </a:r>
            <a:r>
              <a:rPr lang="es-ES" sz="2400" b="1" dirty="0">
                <a:solidFill>
                  <a:srgbClr val="FF0000"/>
                </a:solidFill>
              </a:rPr>
              <a:t> oficinas </a:t>
            </a:r>
            <a:r>
              <a:rPr lang="es-ES" sz="2400" b="1" dirty="0" err="1">
                <a:solidFill>
                  <a:schemeClr val="accent4">
                    <a:lumMod val="75000"/>
                  </a:schemeClr>
                </a:solidFill>
              </a:rPr>
              <a:t>right</a:t>
            </a:r>
            <a:r>
              <a:rPr lang="es-ES" sz="24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ES" sz="2400" b="1" dirty="0" err="1">
                <a:solidFill>
                  <a:schemeClr val="accent4">
                    <a:lumMod val="75000"/>
                  </a:schemeClr>
                </a:solidFill>
              </a:rPr>
              <a:t>join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repventas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FF00"/>
                </a:solidFill>
              </a:rPr>
              <a:t>on</a:t>
            </a:r>
            <a:r>
              <a:rPr lang="es-ES" sz="2400" b="1" dirty="0">
                <a:solidFill>
                  <a:srgbClr val="FFFF00"/>
                </a:solidFill>
              </a:rPr>
              <a:t> </a:t>
            </a:r>
            <a:r>
              <a:rPr lang="es-ES" sz="2400" b="1" dirty="0" err="1">
                <a:solidFill>
                  <a:srgbClr val="FFFF00"/>
                </a:solidFill>
              </a:rPr>
              <a:t>oficinas.oficina</a:t>
            </a:r>
            <a:r>
              <a:rPr lang="es-ES" sz="2400" b="1" dirty="0">
                <a:solidFill>
                  <a:srgbClr val="FFFF00"/>
                </a:solidFill>
              </a:rPr>
              <a:t>=</a:t>
            </a:r>
            <a:r>
              <a:rPr lang="es-ES" sz="2400" b="1" dirty="0" err="1">
                <a:solidFill>
                  <a:srgbClr val="FFFF00"/>
                </a:solidFill>
              </a:rPr>
              <a:t>repventas.oficina_rep</a:t>
            </a:r>
            <a:r>
              <a:rPr lang="es-ES" sz="24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 sz="2400" b="1" dirty="0" err="1">
                <a:solidFill>
                  <a:srgbClr val="FF0000"/>
                </a:solidFill>
              </a:rPr>
              <a:t>where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oficinas.oficina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is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b="1" dirty="0" err="1">
                <a:solidFill>
                  <a:srgbClr val="FF0000"/>
                </a:solidFill>
              </a:rPr>
              <a:t>null</a:t>
            </a:r>
            <a:endParaRPr lang="es-ES" sz="24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s-E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E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E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E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E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1FA913C2-786C-44AC-57C0-9D8D7DC3F7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54" t="56250" r="31234" b="37639"/>
          <a:stretch/>
        </p:blipFill>
        <p:spPr>
          <a:xfrm>
            <a:off x="1743074" y="4991100"/>
            <a:ext cx="7733244" cy="65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17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40627F-CFDC-3F90-14C5-4FB116EF4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err="1">
                <a:solidFill>
                  <a:schemeClr val="bg1"/>
                </a:solidFill>
              </a:rPr>
              <a:t>Sql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 err="1">
                <a:solidFill>
                  <a:schemeClr val="bg1"/>
                </a:solidFill>
              </a:rPr>
              <a:t>joins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4BA0BA-AB23-1CB0-8F43-EACEA17F7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47584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es-ES" b="1" dirty="0">
                <a:solidFill>
                  <a:schemeClr val="bg1"/>
                </a:solidFill>
              </a:rPr>
              <a:t>Imaginemos ahora, que queremos mostrar datos de los productos y de los pedidos. Pero también queremos que figuren los datos de los productos que no han sido pedidos nunca.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F8A1A4C-FF97-50E3-7F24-C29D21E5D28F}"/>
              </a:ext>
            </a:extLst>
          </p:cNvPr>
          <p:cNvSpPr txBox="1"/>
          <p:nvPr/>
        </p:nvSpPr>
        <p:spPr>
          <a:xfrm>
            <a:off x="1428750" y="3533775"/>
            <a:ext cx="3655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Lo que tenemos con lo que sabemos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C797065-3715-B02A-0045-F7AA23009B18}"/>
              </a:ext>
            </a:extLst>
          </p:cNvPr>
          <p:cNvSpPr txBox="1"/>
          <p:nvPr/>
        </p:nvSpPr>
        <p:spPr>
          <a:xfrm flipH="1">
            <a:off x="7034634" y="3524250"/>
            <a:ext cx="288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Lo que queremos conseguir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B87AD8E-A03D-EDD9-2712-7CDA3AECC7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41" t="20458" r="59375" b="64861"/>
          <a:stretch/>
        </p:blipFill>
        <p:spPr>
          <a:xfrm>
            <a:off x="7149793" y="3940467"/>
            <a:ext cx="2575232" cy="1850734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3DBCD19C-7C81-5601-6E67-341ACC59A52D}"/>
              </a:ext>
            </a:extLst>
          </p:cNvPr>
          <p:cNvGrpSpPr/>
          <p:nvPr/>
        </p:nvGrpSpPr>
        <p:grpSpPr>
          <a:xfrm>
            <a:off x="1428750" y="3960472"/>
            <a:ext cx="2850202" cy="1931813"/>
            <a:chOff x="1428750" y="3960472"/>
            <a:chExt cx="2850202" cy="1931813"/>
          </a:xfrm>
        </p:grpSpPr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AC8EF4DC-1BAD-51A7-07F0-C213B0AC46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4297" t="32801" r="43750" b="52639"/>
            <a:stretch/>
          </p:blipFill>
          <p:spPr>
            <a:xfrm>
              <a:off x="1459551" y="3960472"/>
              <a:ext cx="2819401" cy="1931813"/>
            </a:xfrm>
            <a:prstGeom prst="rect">
              <a:avLst/>
            </a:prstGeom>
          </p:spPr>
        </p:pic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9D9F9D20-C1F9-D6EA-9C81-F9DA2E6F8C94}"/>
                </a:ext>
              </a:extLst>
            </p:cNvPr>
            <p:cNvSpPr txBox="1"/>
            <p:nvPr/>
          </p:nvSpPr>
          <p:spPr>
            <a:xfrm>
              <a:off x="1428750" y="4316229"/>
              <a:ext cx="11160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>
                  <a:solidFill>
                    <a:schemeClr val="bg1"/>
                  </a:solidFill>
                </a:rPr>
                <a:t>productos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92C5D74-76A7-7A98-5287-27BD25D86425}"/>
                </a:ext>
              </a:extLst>
            </p:cNvPr>
            <p:cNvSpPr txBox="1"/>
            <p:nvPr/>
          </p:nvSpPr>
          <p:spPr>
            <a:xfrm>
              <a:off x="3132027" y="4293156"/>
              <a:ext cx="9396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>
                  <a:solidFill>
                    <a:schemeClr val="bg1"/>
                  </a:solidFill>
                </a:rPr>
                <a:t>pedidos</a:t>
              </a:r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0C77CFC0-A7D9-AF58-4431-E39CDE2C7698}"/>
              </a:ext>
            </a:extLst>
          </p:cNvPr>
          <p:cNvGrpSpPr/>
          <p:nvPr/>
        </p:nvGrpSpPr>
        <p:grpSpPr>
          <a:xfrm>
            <a:off x="7149793" y="4196382"/>
            <a:ext cx="2466628" cy="381808"/>
            <a:chOff x="7149793" y="4196382"/>
            <a:chExt cx="2466628" cy="381808"/>
          </a:xfrm>
        </p:grpSpPr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131F3955-66A0-F23E-6F07-F05356C51D1A}"/>
                </a:ext>
              </a:extLst>
            </p:cNvPr>
            <p:cNvSpPr txBox="1"/>
            <p:nvPr/>
          </p:nvSpPr>
          <p:spPr>
            <a:xfrm>
              <a:off x="7149793" y="4196382"/>
              <a:ext cx="11160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>
                  <a:solidFill>
                    <a:schemeClr val="bg1"/>
                  </a:solidFill>
                </a:rPr>
                <a:t>productos</a:t>
              </a: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E47308D0-F2A8-6675-32D3-AE6B54369019}"/>
                </a:ext>
              </a:extLst>
            </p:cNvPr>
            <p:cNvSpPr txBox="1"/>
            <p:nvPr/>
          </p:nvSpPr>
          <p:spPr>
            <a:xfrm>
              <a:off x="8676740" y="4208858"/>
              <a:ext cx="9396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>
                  <a:solidFill>
                    <a:schemeClr val="bg1"/>
                  </a:solidFill>
                </a:rPr>
                <a:t>pedidos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73821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{87CACD7F-2430-41E1-B9E1-16B6EDD5B34A}tf04033919</Template>
  <TotalTime>72</TotalTime>
  <Words>563</Words>
  <Application>Microsoft Office PowerPoint</Application>
  <PresentationFormat>Panorámica</PresentationFormat>
  <Paragraphs>66</Paragraphs>
  <Slides>13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4" baseType="lpstr">
      <vt:lpstr>Circuito</vt:lpstr>
      <vt:lpstr>SQL JOins</vt:lpstr>
      <vt:lpstr>Sql joins</vt:lpstr>
      <vt:lpstr>Sql joins</vt:lpstr>
      <vt:lpstr>Inner join</vt:lpstr>
      <vt:lpstr>Sql joins</vt:lpstr>
      <vt:lpstr>Right join</vt:lpstr>
      <vt:lpstr>Sql joins</vt:lpstr>
      <vt:lpstr>Right join</vt:lpstr>
      <vt:lpstr>Sql joins</vt:lpstr>
      <vt:lpstr>Left jojin</vt:lpstr>
      <vt:lpstr>Sql joins</vt:lpstr>
      <vt:lpstr>Left jojin</vt:lpstr>
      <vt:lpstr>Sql joins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JOins</dc:title>
  <dc:creator>MARIA DE LOS A LOPEZ LOPEZ</dc:creator>
  <cp:lastModifiedBy>MARIA DE LOS A LOPEZ LOPEZ</cp:lastModifiedBy>
  <cp:revision>4</cp:revision>
  <dcterms:created xsi:type="dcterms:W3CDTF">2024-01-28T16:32:13Z</dcterms:created>
  <dcterms:modified xsi:type="dcterms:W3CDTF">2025-03-06T12:27:24Z</dcterms:modified>
</cp:coreProperties>
</file>

<file path=docProps/thumbnail.jpeg>
</file>